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2"/>
  </p:sldMasterIdLst>
  <p:notesMasterIdLst>
    <p:notesMasterId r:id="rId16"/>
  </p:notesMasterIdLst>
  <p:handoutMasterIdLst>
    <p:handoutMasterId r:id="rId17"/>
  </p:handoutMasterIdLst>
  <p:sldIdLst>
    <p:sldId id="306" r:id="rId3"/>
    <p:sldId id="412" r:id="rId4"/>
    <p:sldId id="423" r:id="rId5"/>
    <p:sldId id="428" r:id="rId6"/>
    <p:sldId id="429" r:id="rId7"/>
    <p:sldId id="430" r:id="rId8"/>
    <p:sldId id="371" r:id="rId9"/>
    <p:sldId id="431" r:id="rId10"/>
    <p:sldId id="435" r:id="rId11"/>
    <p:sldId id="409" r:id="rId12"/>
    <p:sldId id="320" r:id="rId13"/>
    <p:sldId id="436" r:id="rId14"/>
    <p:sldId id="416" r:id="rId15"/>
  </p:sldIdLst>
  <p:sldSz cx="9144000" cy="6858000" type="screen4x3"/>
  <p:notesSz cx="6794500" cy="99187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njani" initials="R" lastIdx="7" clrIdx="0"/>
  <p:cmAuthor id="1" name="Garry Jacobs" initials="GJ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64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6" autoAdjust="0"/>
    <p:restoredTop sz="95622" autoAdjust="0"/>
  </p:normalViewPr>
  <p:slideViewPr>
    <p:cSldViewPr>
      <p:cViewPr varScale="1">
        <p:scale>
          <a:sx n="55" d="100"/>
          <a:sy n="55" d="100"/>
        </p:scale>
        <p:origin x="6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140" y="36"/>
      </p:cViewPr>
      <p:guideLst>
        <p:guide orient="horz" pos="3124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 Emp and Pop Figure 6'!$B$1</c:f>
              <c:strCache>
                <c:ptCount val="1"/>
                <c:pt idx="0">
                  <c:v>Population</c:v>
                </c:pt>
              </c:strCache>
            </c:strRef>
          </c:tx>
          <c:spPr>
            <a:ln w="63500">
              <a:prstDash val="dash"/>
            </a:ln>
          </c:spPr>
          <c:marker>
            <c:symbol val="none"/>
          </c:marker>
          <c:xVal>
            <c:numRef>
              <c:f>' Emp and Pop Figure 6'!$A$2:$A$3</c:f>
              <c:numCache>
                <c:formatCode>General</c:formatCode>
                <c:ptCount val="2"/>
                <c:pt idx="0">
                  <c:v>1950</c:v>
                </c:pt>
                <c:pt idx="1">
                  <c:v>2012</c:v>
                </c:pt>
              </c:numCache>
            </c:numRef>
          </c:xVal>
          <c:yVal>
            <c:numRef>
              <c:f>' Emp and Pop Figure 6'!$B$2:$B$3</c:f>
              <c:numCache>
                <c:formatCode>General</c:formatCode>
                <c:ptCount val="2"/>
                <c:pt idx="0">
                  <c:v>2.5</c:v>
                </c:pt>
                <c:pt idx="1">
                  <c:v>7.1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7212880"/>
        <c:axId val="377217192"/>
      </c:scatterChart>
      <c:scatterChart>
        <c:scatterStyle val="smoothMarker"/>
        <c:varyColors val="0"/>
        <c:ser>
          <c:idx val="1"/>
          <c:order val="1"/>
          <c:tx>
            <c:strRef>
              <c:f>' Emp and Pop Figure 6'!$C$1</c:f>
              <c:strCache>
                <c:ptCount val="1"/>
                <c:pt idx="0">
                  <c:v>Employment 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1"/>
            <c:marker/>
            <c:bubble3D val="0"/>
            <c:spPr>
              <a:ln w="63500">
                <a:solidFill>
                  <a:srgbClr val="00B050"/>
                </a:solidFill>
              </a:ln>
            </c:spPr>
          </c:dPt>
          <c:dLbls>
            <c:dLbl>
              <c:idx val="0"/>
              <c:layout>
                <c:manualLayout>
                  <c:x val="0.55843583367868488"/>
                  <c:y val="-0.13120512478313093"/>
                </c:manualLayout>
              </c:layout>
              <c:tx>
                <c:rich>
                  <a:bodyPr/>
                  <a:lstStyle/>
                  <a:p>
                    <a:pPr>
                      <a:defRPr sz="1600" b="1" baseline="0">
                        <a:solidFill>
                          <a:schemeClr val="accent1">
                            <a:lumMod val="75000"/>
                          </a:schemeClr>
                        </a:solidFill>
                      </a:defRPr>
                    </a:pPr>
                    <a:r>
                      <a:rPr lang="en-US" sz="1600" b="1" baseline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Population - 184%</a:t>
                    </a:r>
                    <a:endParaRPr lang="en-US" sz="1600" b="1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67783920430998756"/>
                  <c:y val="0.15106477156457138"/>
                </c:manualLayout>
              </c:layout>
              <c:tx>
                <c:rich>
                  <a:bodyPr/>
                  <a:lstStyle/>
                  <a:p>
                    <a:pPr>
                      <a:defRPr sz="1600" b="1" baseline="0">
                        <a:solidFill>
                          <a:schemeClr val="accent1">
                            <a:lumMod val="75000"/>
                          </a:schemeClr>
                        </a:solidFill>
                      </a:defRPr>
                    </a:pPr>
                    <a:r>
                      <a:rPr lang="en-US" sz="1600" b="1" baseline="0" dirty="0">
                        <a:solidFill>
                          <a:srgbClr val="C00000"/>
                        </a:solidFill>
                      </a:rPr>
                      <a:t>Employment - 248%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 Emp and Pop Figure 6'!$A$2:$A$3</c:f>
              <c:numCache>
                <c:formatCode>General</c:formatCode>
                <c:ptCount val="2"/>
                <c:pt idx="0">
                  <c:v>1950</c:v>
                </c:pt>
                <c:pt idx="1">
                  <c:v>2012</c:v>
                </c:pt>
              </c:numCache>
            </c:numRef>
          </c:xVal>
          <c:yVal>
            <c:numRef>
              <c:f>' Emp and Pop Figure 6'!$C$2:$C$3</c:f>
              <c:numCache>
                <c:formatCode>General</c:formatCode>
                <c:ptCount val="2"/>
                <c:pt idx="0">
                  <c:v>0.9</c:v>
                </c:pt>
                <c:pt idx="1">
                  <c:v>3.13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 Emp and Pop Figure 6'!$D$1</c:f>
              <c:strCache>
                <c:ptCount val="1"/>
                <c:pt idx="0">
                  <c:v>WAP (25-64)</c:v>
                </c:pt>
              </c:strCache>
            </c:strRef>
          </c:tx>
          <c:spPr>
            <a:ln w="63500">
              <a:solidFill>
                <a:srgbClr val="C00000"/>
              </a:solidFill>
              <a:prstDash val="dash"/>
            </a:ln>
          </c:spPr>
          <c:marker>
            <c:symbol val="none"/>
          </c:marker>
          <c:dLbls>
            <c:dLbl>
              <c:idx val="1"/>
              <c:layout>
                <c:manualLayout>
                  <c:x val="-0.45429589722337343"/>
                  <c:y val="8.1551003158503499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>
                        <a:solidFill>
                          <a:srgbClr val="C00000"/>
                        </a:solidFill>
                      </a:rPr>
                      <a:t>WAP - 208% 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 Emp and Pop Figure 6'!$A$2:$A$3</c:f>
              <c:numCache>
                <c:formatCode>General</c:formatCode>
                <c:ptCount val="2"/>
                <c:pt idx="0">
                  <c:v>1950</c:v>
                </c:pt>
                <c:pt idx="1">
                  <c:v>2012</c:v>
                </c:pt>
              </c:numCache>
            </c:numRef>
          </c:xVal>
          <c:yVal>
            <c:numRef>
              <c:f>' Emp and Pop Figure 6'!$D$2:$D$3</c:f>
              <c:numCache>
                <c:formatCode>0.0</c:formatCode>
                <c:ptCount val="2"/>
                <c:pt idx="0">
                  <c:v>1.0747709999999999</c:v>
                </c:pt>
                <c:pt idx="1">
                  <c:v>3.31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7213664"/>
        <c:axId val="377216016"/>
      </c:scatterChart>
      <c:valAx>
        <c:axId val="377212880"/>
        <c:scaling>
          <c:orientation val="minMax"/>
          <c:max val="2012"/>
          <c:min val="195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77217192"/>
        <c:crosses val="autoZero"/>
        <c:crossBetween val="midCat"/>
        <c:majorUnit val="10"/>
      </c:valAx>
      <c:valAx>
        <c:axId val="377217192"/>
        <c:scaling>
          <c:orientation val="minMax"/>
          <c:max val="1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1" baseline="0">
                    <a:solidFill>
                      <a:schemeClr val="accent1"/>
                    </a:solidFill>
                  </a:defRPr>
                </a:pPr>
                <a:r>
                  <a:rPr lang="en-US" sz="1600" b="1" baseline="0">
                    <a:solidFill>
                      <a:schemeClr val="accent1"/>
                    </a:solidFill>
                  </a:rPr>
                  <a:t>Population (Billions)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77212880"/>
        <c:crosses val="autoZero"/>
        <c:crossBetween val="midCat"/>
      </c:valAx>
      <c:valAx>
        <c:axId val="37721601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>
                    <a:latin typeface="+mn-lt"/>
                  </a:defRPr>
                </a:pPr>
                <a:r>
                  <a:rPr lang="en-US" sz="1600" b="1" i="0" baseline="0" dirty="0">
                    <a:solidFill>
                      <a:srgbClr val="C00000"/>
                    </a:solidFill>
                    <a:effectLst/>
                    <a:latin typeface="+mn-lt"/>
                  </a:rPr>
                  <a:t>Employment &amp; Working Age </a:t>
                </a:r>
                <a:r>
                  <a:rPr lang="en-US" sz="1600" b="1" i="0" baseline="0" dirty="0" smtClean="0">
                    <a:solidFill>
                      <a:srgbClr val="C00000"/>
                    </a:solidFill>
                    <a:effectLst/>
                    <a:latin typeface="+mn-lt"/>
                  </a:rPr>
                  <a:t>Pop. </a:t>
                </a:r>
                <a:r>
                  <a:rPr lang="en-US" sz="1600" b="1" i="0" baseline="0" dirty="0">
                    <a:solidFill>
                      <a:srgbClr val="C00000"/>
                    </a:solidFill>
                    <a:effectLst/>
                    <a:latin typeface="+mn-lt"/>
                  </a:rPr>
                  <a:t>25-64 (Billions)</a:t>
                </a:r>
                <a:endParaRPr lang="en-US" sz="1600" baseline="0" dirty="0">
                  <a:solidFill>
                    <a:srgbClr val="C00000"/>
                  </a:solidFill>
                  <a:effectLst/>
                  <a:latin typeface="+mn-lt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77213664"/>
        <c:crosses val="max"/>
        <c:crossBetween val="midCat"/>
      </c:valAx>
      <c:valAx>
        <c:axId val="377213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7216016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5.2276419394944061E-2"/>
          <c:y val="0.91548311757640477"/>
          <c:w val="0.9477235806050559"/>
          <c:h val="6.7567729881222477E-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0.74737</cdr:x>
      <cdr:y>0.33898</cdr:y>
    </cdr:from>
    <cdr:to>
      <cdr:x>0.74737</cdr:x>
      <cdr:y>0.44068</cdr:y>
    </cdr:to>
    <cdr:cxnSp macro="">
      <cdr:nvCxnSpPr>
        <cdr:cNvPr id="2" name="Straight Arrow Connector 1"/>
        <cdr:cNvCxnSpPr/>
      </cdr:nvCxnSpPr>
      <cdr:spPr>
        <a:xfrm xmlns:a="http://schemas.openxmlformats.org/drawingml/2006/main" flipV="1">
          <a:off x="5410200" y="1524000"/>
          <a:ext cx="0" cy="45720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0.30526</cdr:x>
      <cdr:y>0.30508</cdr:y>
    </cdr:from>
    <cdr:to>
      <cdr:x>0.43158</cdr:x>
      <cdr:y>0.40678</cdr:y>
    </cdr:to>
    <cdr:cxnSp macro="">
      <cdr:nvCxnSpPr>
        <cdr:cNvPr id="4" name="Straight Arrow Connector 3"/>
        <cdr:cNvCxnSpPr/>
      </cdr:nvCxnSpPr>
      <cdr:spPr>
        <a:xfrm xmlns:a="http://schemas.openxmlformats.org/drawingml/2006/main">
          <a:off x="2209800" y="1371600"/>
          <a:ext cx="914400" cy="457200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0.55789</cdr:x>
      <cdr:y>0.15254</cdr:y>
    </cdr:from>
    <cdr:to>
      <cdr:x>0.71579</cdr:x>
      <cdr:y>0.15254</cdr:y>
    </cdr:to>
    <cdr:cxnSp macro="">
      <cdr:nvCxnSpPr>
        <cdr:cNvPr id="8" name="Straight Arrow Connector 7"/>
        <cdr:cNvCxnSpPr/>
      </cdr:nvCxnSpPr>
      <cdr:spPr>
        <a:xfrm xmlns:a="http://schemas.openxmlformats.org/drawingml/2006/main">
          <a:off x="4038600" y="685800"/>
          <a:ext cx="114300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473450" cy="4959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r>
              <a:rPr lang="en-US" dirty="0" smtClean="0"/>
              <a:t>Potential for Full Employment by Garry Jacobs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r>
              <a:rPr lang="en-US" dirty="0" smtClean="0"/>
              <a:t>March 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045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r>
              <a:rPr lang="en-US" b="1" dirty="0" smtClean="0"/>
              <a:t>WAAS Trieste Forum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6" y="9421045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1318B9F-E1BA-4277-B03B-6ACB6BD197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2516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r>
              <a:rPr lang="en-US" smtClean="0"/>
              <a:t>Potential for Full Employment by Garry Jacobs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1384"/>
            <a:ext cx="5435600" cy="4463415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21045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DB854888-5821-4E12-A4DA-B26BF979A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57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un.org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ts.oecd.org/wbos/default.aspx?DatasetCode=LFS_D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academy.org/files/Job%20Guarantee%20Wray%20presentation%20on%20Nov%2010%2009.pd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9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Bata Shoes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American banking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Green Revolution</a:t>
            </a:r>
            <a:endParaRPr lang="en-IN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8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</a:t>
            </a:r>
            <a:r>
              <a:rPr lang="en-IN" baseline="0" dirty="0" smtClean="0"/>
              <a:t> figure </a:t>
            </a:r>
            <a:r>
              <a:rPr lang="en-IN" dirty="0" smtClean="0"/>
              <a:t>depicts </a:t>
            </a:r>
            <a:r>
              <a:rPr lang="en-IN" dirty="0"/>
              <a:t>global changes in population, working age population and employment from 1950 to </a:t>
            </a:r>
            <a:r>
              <a:rPr lang="en-IN" dirty="0" smtClean="0"/>
              <a:t>2012. </a:t>
            </a:r>
          </a:p>
          <a:p>
            <a:r>
              <a:rPr lang="en-IN" dirty="0" smtClean="0"/>
              <a:t>Employment 2012</a:t>
            </a:r>
            <a:r>
              <a:rPr lang="en-IN" baseline="0" dirty="0" smtClean="0"/>
              <a:t> data taken from </a:t>
            </a:r>
            <a:r>
              <a:rPr lang="en-IN" dirty="0" smtClean="0"/>
              <a:t>http://www.ilo.org/wcmsp5/groups/public/---dgreports/---dcomm/---publ/documents/publication/wcms_202326.pdf </a:t>
            </a:r>
            <a:endParaRPr lang="en-IN" dirty="0"/>
          </a:p>
          <a:p>
            <a:r>
              <a:rPr lang="en-IN" dirty="0" smtClean="0"/>
              <a:t>Population data taken from United </a:t>
            </a:r>
            <a:r>
              <a:rPr lang="en-IN" dirty="0"/>
              <a:t>Nations, Department of Economic and Social Affairs, Population Division, World Population Prospects. </a:t>
            </a:r>
            <a:r>
              <a:rPr lang="en-IN" u="sng" dirty="0" smtClean="0">
                <a:hlinkClick r:id="rId3"/>
              </a:rPr>
              <a:t>http</a:t>
            </a:r>
            <a:r>
              <a:rPr lang="en-IN" u="sng" dirty="0">
                <a:hlinkClick r:id="rId3"/>
              </a:rPr>
              <a:t>://data.un.org</a:t>
            </a:r>
            <a:r>
              <a:rPr lang="en-IN" u="sng" dirty="0" smtClean="0">
                <a:hlinkClick r:id="rId3"/>
              </a:rPr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0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5 shows the employment performance of OECD countries over the past five decades. Since 1960 the working age population has grown four-fold, while the EPR for age 25-64 has risen from 40% to 72%, reflecting the large-scale induction of women into the work force. More people are working than ever before, but in absolute numbers more people are unemployed, because the population is larger and a higher proportion of the population seeks jobs. From 1997-2007, the EPR for OECD countries actually rose slightly, while unemployment fell from an average of 7.8% to 6.4%. These broad trends mask considerable differences in the performance of individual OECD countries in 2009. The EPR (25-64) ranges from a high of 83% in Iceland and Switzerland to a low of 49% in Turkey and 64% in Hungary and Italy. The adult unemployment rate ranges from a high of 16% in Spain and 12% in Estonia and Turkey to a low of 2.2% in Norway and just over 3% in Netherlands and Korea. Youth unemployment rates vary from 38% in Spain and around 27% in Estonia, Slovak Republic and Hungary to 7.3% in Netherlands, 8.2% in Switzerland and 9.1% in Japan.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OECD Stat Extracts. Dataset: LFS by sex and age. Accessed August 14, 2008, </a:t>
            </a:r>
            <a:r>
              <a:rPr lang="en-IN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http://stats.oecd.org/wbos/default.aspx?DatasetCode=LFS_D</a:t>
            </a:r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ILO Global Employment Trends, 2008. p.11.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04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08">
              <a:defRPr/>
            </a:pPr>
            <a:r>
              <a:rPr lang="en-IN" dirty="0" smtClean="0"/>
              <a:t>Wray, Randall. "Full Employment Through Direct Job Creation”, webcast presentation to the World Academy of Art &amp; Science, November 10. 2009,  Accessed October 4, 2010, </a:t>
            </a:r>
            <a:r>
              <a:rPr lang="en-IN" u="sng" dirty="0" smtClean="0">
                <a:hlinkClick r:id="rId3"/>
              </a:rPr>
              <a:t>http://www.worldacademy.org/files/Job%20Guarantee%20Wray%20presentation%20on%20Nov%2010%2009.pdf</a:t>
            </a:r>
            <a:r>
              <a:rPr lang="en-IN" u="sng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07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India created 1 million new jobs with STD booths</a:t>
            </a:r>
          </a:p>
          <a:p>
            <a:r>
              <a:rPr lang="en-US" dirty="0" smtClean="0"/>
              <a:t>McKinsey projects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Surplus of 93 million low-skilled workers, 35 million in OECD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Shortage of 85 million high &amp; medium skilled workers,  18 million in OECD countries (McKinsey)</a:t>
            </a:r>
          </a:p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Complementary</a:t>
            </a:r>
            <a:r>
              <a:rPr lang="en-IN" baseline="0" dirty="0" smtClean="0"/>
              <a:t> Currencies</a:t>
            </a:r>
          </a:p>
          <a:p>
            <a:r>
              <a:rPr lang="en-IN" baseline="0" dirty="0" smtClean="0"/>
              <a:t>Community Colleges</a:t>
            </a:r>
          </a:p>
          <a:p>
            <a:r>
              <a:rPr lang="en-IN" baseline="0" dirty="0" smtClean="0"/>
              <a:t>Reduce drop outs</a:t>
            </a:r>
          </a:p>
          <a:p>
            <a:r>
              <a:rPr lang="en-IN" baseline="0" dirty="0" smtClean="0"/>
              <a:t>Reduce business failures</a:t>
            </a:r>
          </a:p>
          <a:p>
            <a:r>
              <a:rPr lang="en-IN" baseline="0" dirty="0" smtClean="0"/>
              <a:t>Micro credit as organizational innovation</a:t>
            </a:r>
          </a:p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49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85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3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DB014-144A-44CA-88E6-8A72AC075CAC}" type="datetime1">
              <a:rPr lang="en-US" smtClean="0"/>
              <a:t>6/30/2014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526-897F-4B52-AB11-D167CEDA9CED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7718-491F-4331-9B42-C8D381141F86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CDC2-3617-45EB-A5C2-A0666CAB5DAF}" type="datetime1">
              <a:rPr lang="en-US" smtClean="0"/>
              <a:t>6/30/2014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8F5-F3B1-4EA3-B412-E94891531CE4}" type="datetime1">
              <a:rPr lang="en-US" smtClean="0"/>
              <a:t>6/30/2014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242A-AA8C-4484-94A8-7C4747879E0A}" type="datetime1">
              <a:rPr lang="en-US" smtClean="0"/>
              <a:t>6/30/2014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3CA-CEA5-4671-B933-7FD3DAF06DFE}" type="datetime1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7A44C-ED01-4D6E-B8E5-E89E4B67138E}" type="datetime1">
              <a:rPr lang="en-US" smtClean="0"/>
              <a:t>6/30/2014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CFF2-BE4A-4285-9BB4-1F18740AAA5E}" type="datetime1">
              <a:rPr lang="en-US" smtClean="0"/>
              <a:t>6/30/2014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A740-4812-48EC-8B06-ED7BD9D86A60}" type="datetime1">
              <a:rPr lang="en-US" smtClean="0"/>
              <a:t>6/30/2014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A9B5-2A03-4540-B299-B73DB1CE8A77}" type="datetime1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692BD1-346A-4E57-BABA-61FC5494FF38}" type="datetime1">
              <a:rPr lang="en-US" smtClean="0"/>
              <a:t>6/30/2014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514601"/>
            <a:ext cx="8458200" cy="838200"/>
          </a:xfrm>
        </p:spPr>
        <p:txBody>
          <a:bodyPr>
            <a:normAutofit/>
          </a:bodyPr>
          <a:lstStyle/>
          <a:p>
            <a:pPr lvl="0" algn="ctr"/>
            <a:r>
              <a:rPr lang="en-US" b="1" dirty="0" smtClean="0">
                <a:solidFill>
                  <a:srgbClr val="0070C0"/>
                </a:solidFill>
                <a:effectLst/>
              </a:rPr>
              <a:t>Prospects for Full Employment</a:t>
            </a:r>
            <a:endParaRPr lang="en-US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09600" y="3733800"/>
            <a:ext cx="8229600" cy="1981200"/>
          </a:xfrm>
        </p:spPr>
        <p:txBody>
          <a:bodyPr>
            <a:noAutofit/>
          </a:bodyPr>
          <a:lstStyle/>
          <a:p>
            <a:pPr algn="r"/>
            <a:endParaRPr lang="en-US" sz="2000" b="1" dirty="0" smtClean="0">
              <a:solidFill>
                <a:srgbClr val="0070C0"/>
              </a:solidFill>
            </a:endParaRPr>
          </a:p>
          <a:p>
            <a:pPr algn="r"/>
            <a:endParaRPr lang="en-US" sz="2000" b="1" dirty="0">
              <a:solidFill>
                <a:srgbClr val="0070C0"/>
              </a:solidFill>
            </a:endParaRPr>
          </a:p>
          <a:p>
            <a:pPr algn="r"/>
            <a:endParaRPr lang="en-US" sz="2000" b="1" dirty="0" smtClean="0">
              <a:solidFill>
                <a:srgbClr val="0070C0"/>
              </a:solidFill>
            </a:endParaRPr>
          </a:p>
          <a:p>
            <a:pPr algn="r"/>
            <a:endParaRPr lang="en-US" sz="2000" b="1" dirty="0" smtClean="0">
              <a:solidFill>
                <a:srgbClr val="0070C0"/>
              </a:solidFill>
            </a:endParaRPr>
          </a:p>
          <a:p>
            <a:pPr algn="r"/>
            <a:endParaRPr lang="en-US" sz="2000" b="1" dirty="0">
              <a:solidFill>
                <a:srgbClr val="0070C0"/>
              </a:solidFill>
            </a:endParaRPr>
          </a:p>
          <a:p>
            <a:pPr algn="r"/>
            <a:endParaRPr lang="en-US" sz="2000" b="1" dirty="0">
              <a:solidFill>
                <a:srgbClr val="0070C0"/>
              </a:solidFill>
            </a:endParaRP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Conference on Employment Growth – on a Road to Recovery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Sarajevo –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July </a:t>
            </a:r>
            <a:r>
              <a:rPr lang="en-US" sz="2000" b="1" dirty="0" smtClean="0">
                <a:solidFill>
                  <a:srgbClr val="0070C0"/>
                </a:solidFill>
              </a:rPr>
              <a:t>1, </a:t>
            </a:r>
            <a:r>
              <a:rPr lang="en-US" sz="2000" b="1" dirty="0" smtClean="0">
                <a:solidFill>
                  <a:srgbClr val="0070C0"/>
                </a:solidFill>
              </a:rPr>
              <a:t>2014</a:t>
            </a:r>
          </a:p>
          <a:p>
            <a:pPr algn="r"/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Garry Jacobs</a:t>
            </a:r>
          </a:p>
          <a:p>
            <a:pPr algn="r"/>
            <a:r>
              <a:rPr lang="en-US" sz="2000" dirty="0" smtClean="0">
                <a:solidFill>
                  <a:srgbClr val="C00000"/>
                </a:solidFill>
              </a:rPr>
              <a:t>Chief Executive Officer, World Academy of Art &amp; Science</a:t>
            </a:r>
          </a:p>
          <a:p>
            <a:pPr algn="r"/>
            <a:r>
              <a:rPr lang="en-US" sz="2000" dirty="0" smtClean="0">
                <a:solidFill>
                  <a:srgbClr val="C00000"/>
                </a:solidFill>
              </a:rPr>
              <a:t>Vice President, The Mother’s Service Society, </a:t>
            </a:r>
            <a:r>
              <a:rPr lang="en-US" sz="2000" dirty="0" smtClean="0">
                <a:solidFill>
                  <a:srgbClr val="C00000"/>
                </a:solidFill>
              </a:rPr>
              <a:t>India</a:t>
            </a:r>
            <a:endParaRPr lang="en-US" sz="2000" dirty="0" smtClean="0">
              <a:solidFill>
                <a:srgbClr val="C00000"/>
              </a:solidFill>
            </a:endParaRP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158" y="76200"/>
            <a:ext cx="2348484" cy="234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14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 vert="horz" anchor="ctr">
            <a:normAutofit/>
          </a:bodyPr>
          <a:lstStyle/>
          <a:p>
            <a:pPr algn="l"/>
            <a:r>
              <a:rPr lang="en-US" b="1" dirty="0">
                <a:solidFill>
                  <a:srgbClr val="0070C0"/>
                </a:solidFill>
                <a:effectLst/>
              </a:rPr>
              <a:t>Catalysts for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943600"/>
          </a:xfrm>
        </p:spPr>
        <p:txBody>
          <a:bodyPr vert="horz">
            <a:normAutofit fontScale="70000" lnSpcReduction="20000"/>
          </a:bodyPr>
          <a:lstStyle/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Direct money from speculative investment into the real economy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Remove policy bias for capital-intensive investments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Improve ease of doing business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Promote entrepreneurship &amp; reduce business failures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Accelerate decision-making &amp; reduce bureaucratic hurdles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Promote skills development through training &amp; apprenticeship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Educate youth for entrepreneurship &amp; self-employment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Raise access to quality education relevant to societal needs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Disseminate catalytic information, publicize success stories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Increase speed of communication &amp; transportation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Innovate organizationally and socially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Increase the velocity of money circulation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Promote regional integration of markets</a:t>
            </a:r>
          </a:p>
          <a:p>
            <a:pPr marL="514350" indent="-514350">
              <a:spcBef>
                <a:spcPts val="1200"/>
              </a:spcBef>
              <a:buClrTx/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Increase freedom of action and social </a:t>
            </a:r>
            <a:r>
              <a:rPr lang="en-US" b="1" dirty="0" smtClean="0">
                <a:solidFill>
                  <a:srgbClr val="0070C0"/>
                </a:solidFill>
              </a:rPr>
              <a:t>harmony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3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229600" cy="685800"/>
          </a:xfrm>
        </p:spPr>
        <p:txBody>
          <a:bodyPr vert="horz" anchor="ctr">
            <a:normAutofit/>
          </a:bodyPr>
          <a:lstStyle/>
          <a:p>
            <a:pPr algn="l"/>
            <a:r>
              <a:rPr lang="en-US" b="1" dirty="0">
                <a:solidFill>
                  <a:srgbClr val="0070C0"/>
                </a:solidFill>
                <a:effectLst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483352"/>
          </a:xfrm>
        </p:spPr>
        <p:txBody>
          <a:bodyPr vert="horz">
            <a:normAutofit lnSpcReduction="1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Full employment is essential for social stability, economic security and social development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The multiple challenges confronting </a:t>
            </a:r>
            <a:r>
              <a:rPr lang="en-US" dirty="0" err="1" smtClean="0">
                <a:solidFill>
                  <a:schemeClr val="tx1"/>
                </a:solidFill>
              </a:rPr>
              <a:t>BiH</a:t>
            </a:r>
            <a:r>
              <a:rPr lang="en-US" dirty="0" smtClean="0">
                <a:solidFill>
                  <a:schemeClr val="tx1"/>
                </a:solidFill>
              </a:rPr>
              <a:t> today can be converted into opportunities for quantum leap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Full employment in </a:t>
            </a:r>
            <a:r>
              <a:rPr lang="en-US" dirty="0" err="1" smtClean="0">
                <a:solidFill>
                  <a:schemeClr val="tx1"/>
                </a:solidFill>
              </a:rPr>
              <a:t>BiH</a:t>
            </a:r>
            <a:r>
              <a:rPr lang="en-US" dirty="0" smtClean="0">
                <a:solidFill>
                  <a:schemeClr val="tx1"/>
                </a:solidFill>
              </a:rPr>
              <a:t> is an achievable goal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Full </a:t>
            </a:r>
            <a:r>
              <a:rPr lang="en-US" dirty="0">
                <a:solidFill>
                  <a:schemeClr val="tx1"/>
                </a:solidFill>
              </a:rPr>
              <a:t>employment can be achieved by comprehensive, </a:t>
            </a:r>
            <a:r>
              <a:rPr lang="en-US" dirty="0" smtClean="0">
                <a:solidFill>
                  <a:schemeClr val="tx1"/>
                </a:solidFill>
              </a:rPr>
              <a:t>integrated, human-centered  approach encompassing financial, economic, commercial, administrative, legal, entrepreneurial, monetary, social and human capital, political and societal strategies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6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1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 vert="horz" anchor="ctr">
            <a:normAutofit/>
          </a:bodyPr>
          <a:lstStyle/>
          <a:p>
            <a:pPr algn="l"/>
            <a:r>
              <a:rPr lang="en-IN" b="1" dirty="0">
                <a:solidFill>
                  <a:srgbClr val="0070C0"/>
                </a:solidFill>
                <a:effectLst/>
              </a:rPr>
              <a:t>Specific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86800" cy="5882640"/>
          </a:xfrm>
        </p:spPr>
        <p:txBody>
          <a:bodyPr>
            <a:normAutofit fontScale="85000" lnSpcReduction="1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chemeClr val="tx1"/>
                </a:solidFill>
              </a:rPr>
              <a:t>Consulting services to improve business performance &amp; reduce business failures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Internet-based self-employment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Job </a:t>
            </a:r>
            <a:r>
              <a:rPr lang="en-US" dirty="0" smtClean="0">
                <a:solidFill>
                  <a:schemeClr val="tx1"/>
                </a:solidFill>
              </a:rPr>
              <a:t>exchanges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Community colleges</a:t>
            </a:r>
            <a:endParaRPr lang="en-IN" dirty="0" smtClean="0">
              <a:solidFill>
                <a:schemeClr val="tx1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On-line education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Skills </a:t>
            </a:r>
            <a:r>
              <a:rPr lang="en-US" dirty="0" smtClean="0">
                <a:solidFill>
                  <a:schemeClr val="tx1"/>
                </a:solidFill>
              </a:rPr>
              <a:t>development exchanges to reduce skills gap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Raise the mandatory minimum level of education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chemeClr val="tx1"/>
                </a:solidFill>
              </a:rPr>
              <a:t>Reduce </a:t>
            </a:r>
            <a:r>
              <a:rPr lang="en-IN" dirty="0" smtClean="0">
                <a:solidFill>
                  <a:schemeClr val="tx1"/>
                </a:solidFill>
              </a:rPr>
              <a:t>school drop outs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chemeClr val="tx1"/>
                </a:solidFill>
              </a:rPr>
              <a:t>Agricultural extension to raise productivity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IN" dirty="0" smtClean="0">
                <a:solidFill>
                  <a:schemeClr val="tx1"/>
                </a:solidFill>
              </a:rPr>
              <a:t>Complementary </a:t>
            </a:r>
            <a:r>
              <a:rPr lang="en-IN" dirty="0" smtClean="0">
                <a:solidFill>
                  <a:schemeClr val="tx1"/>
                </a:solidFill>
              </a:rPr>
              <a:t>Currencies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Promote </a:t>
            </a:r>
            <a:r>
              <a:rPr lang="en-US" dirty="0" smtClean="0">
                <a:solidFill>
                  <a:schemeClr val="tx1"/>
                </a:solidFill>
              </a:rPr>
              <a:t>complementary  regional </a:t>
            </a:r>
            <a:r>
              <a:rPr lang="en-US" dirty="0" smtClean="0">
                <a:solidFill>
                  <a:schemeClr val="tx1"/>
                </a:solidFill>
              </a:rPr>
              <a:t>cooperation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Cultivate overseas Bosnians as an asset &amp; opportunity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8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  <a:effectLst/>
              </a:rPr>
              <a:t>Multi-dimensional Challenges in </a:t>
            </a:r>
            <a:r>
              <a:rPr lang="en-US" b="1" cap="none" dirty="0" err="1" smtClean="0">
                <a:solidFill>
                  <a:srgbClr val="0070C0"/>
                </a:solidFill>
                <a:effectLst/>
              </a:rPr>
              <a:t>BiH</a:t>
            </a:r>
            <a:endParaRPr lang="en-IN" b="1" cap="none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Transition to democracy &amp; market economy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Breakup of Yugoslavia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Regional and civil war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Global financial crises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Eurozone crisis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Expansion of the EU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Floods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8400"/>
            <a:ext cx="8686800" cy="838200"/>
          </a:xfrm>
        </p:spPr>
        <p:txBody>
          <a:bodyPr vert="horz" anchor="ctr">
            <a:norm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effectLst/>
              </a:rPr>
              <a:t>Convert </a:t>
            </a:r>
            <a:r>
              <a:rPr lang="en-US" b="1" dirty="0">
                <a:solidFill>
                  <a:srgbClr val="0070C0"/>
                </a:solidFill>
                <a:effectLst/>
              </a:rPr>
              <a:t>crisis into Opportunity</a:t>
            </a:r>
            <a:endParaRPr lang="en-IN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 vert="horz" anchor="ctr">
            <a:normAutofit/>
          </a:bodyPr>
          <a:lstStyle/>
          <a:p>
            <a:pPr algn="l"/>
            <a:r>
              <a:rPr lang="en-US" b="1" dirty="0">
                <a:solidFill>
                  <a:srgbClr val="0070C0"/>
                </a:solidFill>
                <a:effectLst/>
              </a:rPr>
              <a:t>Challenges to full employment</a:t>
            </a:r>
            <a:endParaRPr lang="en-IN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686800" cy="452596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Population</a:t>
            </a:r>
            <a:endParaRPr lang="en-IN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Technology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Globalization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Working women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5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 vert="horz" anchor="ctr">
            <a:normAutofit/>
          </a:bodyPr>
          <a:lstStyle/>
          <a:p>
            <a:pPr algn="l"/>
            <a:r>
              <a:rPr lang="en-US" b="1" dirty="0">
                <a:solidFill>
                  <a:srgbClr val="0070C0"/>
                </a:solidFill>
                <a:effectLst/>
              </a:rPr>
              <a:t>Population &amp; Employment 1950-2012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079979"/>
              </p:ext>
            </p:extLst>
          </p:nvPr>
        </p:nvGraphicFramePr>
        <p:xfrm>
          <a:off x="609600" y="1219200"/>
          <a:ext cx="7924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130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 vert="horz" anchor="ctr">
            <a:normAutofit/>
          </a:bodyPr>
          <a:lstStyle/>
          <a:p>
            <a:pPr algn="r"/>
            <a:r>
              <a:rPr lang="en-IN" b="1" dirty="0">
                <a:solidFill>
                  <a:srgbClr val="0070C0"/>
                </a:solidFill>
                <a:effectLst/>
              </a:rPr>
              <a:t>OECD Employment 1960-2008</a:t>
            </a:r>
            <a:endParaRPr lang="en-US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81000" y="1066800"/>
            <a:ext cx="8382000" cy="540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408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143000"/>
          </a:xfrm>
        </p:spPr>
        <p:txBody>
          <a:bodyPr vert="horz" anchor="ctr">
            <a:normAutofit/>
          </a:bodyPr>
          <a:lstStyle/>
          <a:p>
            <a:pPr algn="l"/>
            <a:r>
              <a:rPr lang="en-US" sz="3000" b="1" dirty="0">
                <a:solidFill>
                  <a:srgbClr val="0070C0"/>
                </a:solidFill>
                <a:effectLst/>
              </a:rPr>
              <a:t>Paradox of Unmet Needs &amp; Untapped </a:t>
            </a:r>
            <a:r>
              <a:rPr lang="en-US" sz="3000" b="1" dirty="0" smtClean="0">
                <a:solidFill>
                  <a:srgbClr val="0070C0"/>
                </a:solidFill>
                <a:effectLst/>
              </a:rPr>
              <a:t>Resources</a:t>
            </a:r>
            <a:endParaRPr lang="en-US" sz="30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638800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IN" sz="2400" dirty="0" smtClean="0">
                <a:solidFill>
                  <a:schemeClr val="tx1"/>
                </a:solidFill>
              </a:rPr>
              <a:t>Unmet needs of 3 billion people living on incomes of less than $2.50 a day for food, clothes, housing, education, medical care. </a:t>
            </a:r>
          </a:p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IN" sz="2400" dirty="0" smtClean="0">
                <a:solidFill>
                  <a:schemeClr val="tx1"/>
                </a:solidFill>
              </a:rPr>
              <a:t>World is a-flood with unutilized and underutilized resources. 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Daily $4-5 trillion searches the globe for speculative returns 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Since 1980, global financial assets have risen </a:t>
            </a:r>
            <a:r>
              <a:rPr lang="en-US" sz="2400" dirty="0" smtClean="0">
                <a:solidFill>
                  <a:schemeClr val="tx1"/>
                </a:solidFill>
              </a:rPr>
              <a:t>from $12 trillion to 225 trillion, </a:t>
            </a:r>
            <a:r>
              <a:rPr lang="en-US" sz="2400" dirty="0">
                <a:solidFill>
                  <a:schemeClr val="tx1"/>
                </a:solidFill>
              </a:rPr>
              <a:t>while real incomes grew just 2.7 fold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200+ million people are unemployed – 40% youth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Billion</a:t>
            </a:r>
            <a:r>
              <a:rPr lang="en-IN" sz="2400" dirty="0" smtClean="0">
                <a:solidFill>
                  <a:schemeClr val="tx1"/>
                </a:solidFill>
              </a:rPr>
              <a:t>+  involuntarily underemployed. 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Only a fraction of the world’s intellectual, technological and organizational resources harnessed for productive purposes.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IN" sz="2400" b="1" i="1" dirty="0" smtClean="0">
                <a:solidFill>
                  <a:schemeClr val="accent2"/>
                </a:solidFill>
              </a:rPr>
              <a:t>This </a:t>
            </a:r>
            <a:r>
              <a:rPr lang="en-IN" sz="2400" b="1" i="1" dirty="0">
                <a:solidFill>
                  <a:schemeClr val="accent2"/>
                </a:solidFill>
              </a:rPr>
              <a:t>incalculable waste </a:t>
            </a:r>
            <a:r>
              <a:rPr lang="en-IN" sz="2400" b="1" i="1" dirty="0" smtClean="0">
                <a:solidFill>
                  <a:schemeClr val="accent2"/>
                </a:solidFill>
              </a:rPr>
              <a:t>of Human Capital underlines </a:t>
            </a:r>
            <a:r>
              <a:rPr lang="en-IN" sz="2400" b="1" i="1" dirty="0">
                <a:solidFill>
                  <a:schemeClr val="accent2"/>
                </a:solidFill>
              </a:rPr>
              <a:t>the fallacy of current theory and policies</a:t>
            </a:r>
            <a:r>
              <a:rPr lang="en-IN" sz="2400" b="1" i="1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4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 vert="horz" anchor="ctr"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  <a:effectLst/>
              </a:rPr>
              <a:t>Goal </a:t>
            </a:r>
            <a:r>
              <a:rPr lang="en-US" b="1" dirty="0">
                <a:solidFill>
                  <a:srgbClr val="0070C0"/>
                </a:solidFill>
                <a:effectLst/>
              </a:rPr>
              <a:t>for Full Employment in </a:t>
            </a:r>
            <a:r>
              <a:rPr lang="en-US" b="1" cap="none" dirty="0" err="1">
                <a:solidFill>
                  <a:srgbClr val="0070C0"/>
                </a:solidFill>
                <a:effectLst/>
              </a:rPr>
              <a:t>BiH</a:t>
            </a:r>
            <a:endParaRPr lang="en-IN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Create 600,000 new jobs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Equivalent to reducing global </a:t>
            </a:r>
            <a:r>
              <a:rPr lang="en-US" dirty="0" smtClean="0">
                <a:solidFill>
                  <a:schemeClr val="tx1"/>
                </a:solidFill>
              </a:rPr>
              <a:t>unemployment by 0.3%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1992 India adopted a strategy to create 100 million jobs in 10 years and is now creating about 12 million annually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 vert="horz" anchor="ctr">
            <a:normAutofit/>
          </a:bodyPr>
          <a:lstStyle/>
          <a:p>
            <a:pPr algn="l"/>
            <a:r>
              <a:rPr lang="en-US" b="1" dirty="0">
                <a:solidFill>
                  <a:srgbClr val="0070C0"/>
                </a:solidFill>
                <a:effectLst/>
              </a:rPr>
              <a:t>Graded Strategies</a:t>
            </a:r>
            <a:endParaRPr lang="en-IN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86800" cy="57912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</a:rPr>
              <a:t>Societal</a:t>
            </a:r>
            <a:r>
              <a:rPr lang="en-US" dirty="0" smtClean="0"/>
              <a:t> – energize human interactions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Political </a:t>
            </a:r>
            <a:r>
              <a:rPr lang="en-US" dirty="0" smtClean="0"/>
              <a:t>--  commit to comprehensive national program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Human </a:t>
            </a:r>
            <a:r>
              <a:rPr lang="en-US" b="1" dirty="0" smtClean="0">
                <a:solidFill>
                  <a:srgbClr val="C00000"/>
                </a:solidFill>
              </a:rPr>
              <a:t>Capital </a:t>
            </a:r>
            <a:r>
              <a:rPr lang="en-US" dirty="0" smtClean="0"/>
              <a:t>– expand education, training &amp; apprenticeship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Social </a:t>
            </a:r>
            <a:r>
              <a:rPr lang="en-US" b="1" dirty="0" smtClean="0">
                <a:solidFill>
                  <a:srgbClr val="C00000"/>
                </a:solidFill>
              </a:rPr>
              <a:t>Capital </a:t>
            </a:r>
            <a:r>
              <a:rPr lang="en-US" dirty="0" smtClean="0"/>
              <a:t>– strengthen social systems &amp; institutions 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Monetary </a:t>
            </a:r>
            <a:r>
              <a:rPr lang="en-US" dirty="0" smtClean="0"/>
              <a:t>– create money for commerce &amp; employment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Entrepreneurial </a:t>
            </a:r>
            <a:r>
              <a:rPr lang="en-US" dirty="0" smtClean="0"/>
              <a:t>– promote start-ups, support enterprise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Legal </a:t>
            </a:r>
            <a:r>
              <a:rPr lang="en-US" dirty="0" smtClean="0"/>
              <a:t>– create conducive judicial environment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Administrative </a:t>
            </a:r>
            <a:r>
              <a:rPr lang="en-US" dirty="0" smtClean="0"/>
              <a:t>– streamline policies &amp; procedures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Commercial </a:t>
            </a:r>
            <a:r>
              <a:rPr lang="en-US" dirty="0" smtClean="0"/>
              <a:t>– expand markets &amp; market access 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Economic </a:t>
            </a:r>
            <a:r>
              <a:rPr lang="en-US" dirty="0" smtClean="0"/>
              <a:t>– investment for growth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Financial </a:t>
            </a:r>
            <a:r>
              <a:rPr lang="en-US" dirty="0" smtClean="0"/>
              <a:t>– stimulus programs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1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rev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DisplayMode>DisplayMode_Single</DisplayMode>
</file>

<file path=customXml/itemProps1.xml><?xml version="1.0" encoding="utf-8"?>
<ds:datastoreItem xmlns:ds="http://schemas.openxmlformats.org/officeDocument/2006/customXml" ds:itemID="{5196AD97-1622-48BB-ADE3-87FD3C55130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8315</TotalTime>
  <Words>1054</Words>
  <Application>Microsoft Office PowerPoint</Application>
  <PresentationFormat>On-screen Show (4:3)</PresentationFormat>
  <Paragraphs>150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Wingdings 2</vt:lpstr>
      <vt:lpstr>Trek</vt:lpstr>
      <vt:lpstr>Prospects for Full Employment</vt:lpstr>
      <vt:lpstr>Multi-dimensional Challenges in BiH</vt:lpstr>
      <vt:lpstr>Convert crisis into Opportunity</vt:lpstr>
      <vt:lpstr>Challenges to full employment</vt:lpstr>
      <vt:lpstr>Population &amp; Employment 1950-2012</vt:lpstr>
      <vt:lpstr>OECD Employment 1960-2008</vt:lpstr>
      <vt:lpstr>Paradox of Unmet Needs &amp; Untapped Resources</vt:lpstr>
      <vt:lpstr>Goal for Full Employment in BiH</vt:lpstr>
      <vt:lpstr>Graded Strategies</vt:lpstr>
      <vt:lpstr>Catalysts for Employment</vt:lpstr>
      <vt:lpstr>Conclusions</vt:lpstr>
      <vt:lpstr>PowerPoint Presentation</vt:lpstr>
      <vt:lpstr>Specific Recommendations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saraswathi</dc:creator>
  <cp:lastModifiedBy>Garry Jacobs</cp:lastModifiedBy>
  <cp:revision>482</cp:revision>
  <cp:lastPrinted>2013-05-29T05:29:45Z</cp:lastPrinted>
  <dcterms:created xsi:type="dcterms:W3CDTF">2010-11-11T10:20:04Z</dcterms:created>
  <dcterms:modified xsi:type="dcterms:W3CDTF">2014-06-30T15:30:44Z</dcterms:modified>
</cp:coreProperties>
</file>